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6" r:id="rId3"/>
    <p:sldId id="287" r:id="rId4"/>
    <p:sldId id="288" r:id="rId5"/>
    <p:sldId id="289" r:id="rId6"/>
    <p:sldId id="259" r:id="rId7"/>
    <p:sldId id="260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8" r:id="rId17"/>
    <p:sldId id="298" r:id="rId18"/>
    <p:sldId id="299" r:id="rId19"/>
    <p:sldId id="300" r:id="rId20"/>
    <p:sldId id="270" r:id="rId21"/>
    <p:sldId id="272" r:id="rId22"/>
    <p:sldId id="301" r:id="rId23"/>
    <p:sldId id="302" r:id="rId24"/>
    <p:sldId id="303" r:id="rId25"/>
    <p:sldId id="305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05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/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>
        <a:xfrm>
          <a:off x="5144988" y="679"/>
          <a:ext cx="1902023" cy="1902023"/>
        </a:xfrm>
        <a:prstGeom prst="ellipse">
          <a:avLst/>
        </a:prstGeom>
      </dgm:spPr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7BC9BA-B4ED-4B8E-A54B-1E52651EC39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5BDF598-C2D1-4573-8103-55F11D2FD888}">
      <dgm:prSet phldrT="[Tekst]"/>
      <dgm:spPr/>
      <dgm:t>
        <a:bodyPr/>
        <a:lstStyle/>
        <a:p>
          <a:r>
            <a:rPr lang="nl-NL" dirty="0"/>
            <a:t>ADR </a:t>
          </a:r>
          <a:r>
            <a:rPr lang="nl-NL" dirty="0" err="1"/>
            <a:t>Core</a:t>
          </a:r>
          <a:endParaRPr lang="nl-NL" dirty="0"/>
        </a:p>
      </dgm:t>
    </dgm:pt>
    <dgm:pt modelId="{2A2F76A2-F61A-4A97-91FD-9569969643D1}" type="parTrans" cxnId="{41601DCD-FAEE-403A-8A0A-D58C3F6369B4}">
      <dgm:prSet/>
      <dgm:spPr/>
      <dgm:t>
        <a:bodyPr/>
        <a:lstStyle/>
        <a:p>
          <a:endParaRPr lang="nl-NL"/>
        </a:p>
      </dgm:t>
    </dgm:pt>
    <dgm:pt modelId="{29618625-7A9A-432A-892E-83F8C3D18BCA}" type="sibTrans" cxnId="{41601DCD-FAEE-403A-8A0A-D58C3F6369B4}">
      <dgm:prSet/>
      <dgm:spPr/>
      <dgm:t>
        <a:bodyPr/>
        <a:lstStyle/>
        <a:p>
          <a:endParaRPr lang="nl-NL"/>
        </a:p>
      </dgm:t>
    </dgm:pt>
    <dgm:pt modelId="{4AD3F795-B104-4DC1-8098-846907B32567}">
      <dgm:prSet phldrT="[Tekst]"/>
      <dgm:spPr/>
      <dgm:t>
        <a:bodyPr/>
        <a:lstStyle/>
        <a:p>
          <a:r>
            <a:rPr lang="nl-NL" dirty="0" err="1"/>
            <a:t>Geospatial</a:t>
          </a:r>
          <a:endParaRPr lang="nl-NL" dirty="0"/>
        </a:p>
      </dgm:t>
    </dgm:pt>
    <dgm:pt modelId="{6D866D48-377D-49EC-AF5B-13B06C702CFA}" type="parTrans" cxnId="{BD8006F6-3123-4E03-8F8C-5F97FE952676}">
      <dgm:prSet/>
      <dgm:spPr/>
      <dgm:t>
        <a:bodyPr/>
        <a:lstStyle/>
        <a:p>
          <a:endParaRPr lang="nl-NL"/>
        </a:p>
      </dgm:t>
    </dgm:pt>
    <dgm:pt modelId="{0EC96DA9-9AB0-42A5-9BCE-FAABD7070A95}" type="sibTrans" cxnId="{BD8006F6-3123-4E03-8F8C-5F97FE952676}">
      <dgm:prSet/>
      <dgm:spPr/>
      <dgm:t>
        <a:bodyPr/>
        <a:lstStyle/>
        <a:p>
          <a:endParaRPr lang="nl-NL"/>
        </a:p>
      </dgm:t>
    </dgm:pt>
    <dgm:pt modelId="{DCE67DA9-7E15-488A-B661-A0F6AF94F28D}">
      <dgm:prSet phldrT="[Tekst]"/>
      <dgm:spPr/>
      <dgm:t>
        <a:bodyPr/>
        <a:lstStyle/>
        <a:p>
          <a:r>
            <a:rPr lang="nl-NL" dirty="0" err="1"/>
            <a:t>Logging</a:t>
          </a:r>
          <a:endParaRPr lang="nl-NL" dirty="0"/>
        </a:p>
      </dgm:t>
    </dgm:pt>
    <dgm:pt modelId="{C80B6A16-527C-467B-B93C-BF3FF7B46A0F}" type="parTrans" cxnId="{A0D51195-B3AB-4129-B407-23532E3FC00D}">
      <dgm:prSet/>
      <dgm:spPr/>
      <dgm:t>
        <a:bodyPr/>
        <a:lstStyle/>
        <a:p>
          <a:endParaRPr lang="nl-NL"/>
        </a:p>
      </dgm:t>
    </dgm:pt>
    <dgm:pt modelId="{8EC53F01-F76E-4F75-85CF-B3A3F916B872}" type="sibTrans" cxnId="{A0D51195-B3AB-4129-B407-23532E3FC00D}">
      <dgm:prSet/>
      <dgm:spPr/>
      <dgm:t>
        <a:bodyPr/>
        <a:lstStyle/>
        <a:p>
          <a:endParaRPr lang="nl-NL"/>
        </a:p>
      </dgm:t>
    </dgm:pt>
    <dgm:pt modelId="{09A0B223-3C58-402F-8BCF-376C65103D15}">
      <dgm:prSet phldrT="[Tekst]"/>
      <dgm:spPr/>
      <dgm:t>
        <a:bodyPr/>
        <a:lstStyle/>
        <a:p>
          <a:r>
            <a:rPr lang="nl-NL" dirty="0"/>
            <a:t>Interactie</a:t>
          </a:r>
        </a:p>
      </dgm:t>
    </dgm:pt>
    <dgm:pt modelId="{CB4B3543-098B-4255-A9DC-5DF74EA3533D}" type="parTrans" cxnId="{A474F9B7-86E2-4F03-9367-ABF3C459C105}">
      <dgm:prSet/>
      <dgm:spPr/>
      <dgm:t>
        <a:bodyPr/>
        <a:lstStyle/>
        <a:p>
          <a:endParaRPr lang="nl-NL"/>
        </a:p>
      </dgm:t>
    </dgm:pt>
    <dgm:pt modelId="{3C675EB2-2664-46C3-A799-BE01A793980C}" type="sibTrans" cxnId="{A474F9B7-86E2-4F03-9367-ABF3C459C105}">
      <dgm:prSet/>
      <dgm:spPr/>
      <dgm:t>
        <a:bodyPr/>
        <a:lstStyle/>
        <a:p>
          <a:endParaRPr lang="nl-NL"/>
        </a:p>
      </dgm:t>
    </dgm:pt>
    <dgm:pt modelId="{DE4D746C-A00E-4EE0-8202-BC7BB61609A6}">
      <dgm:prSet phldrT="[Tekst]"/>
      <dgm:spPr/>
      <dgm:t>
        <a:bodyPr/>
        <a:lstStyle/>
        <a:p>
          <a:r>
            <a:rPr lang="nl-NL" dirty="0"/>
            <a:t>API Access</a:t>
          </a:r>
        </a:p>
      </dgm:t>
    </dgm:pt>
    <dgm:pt modelId="{FAF22515-5D72-4C59-9A53-AD5EB737525E}" type="parTrans" cxnId="{820CBDEA-D013-44D7-B25D-2DAA91B7CB34}">
      <dgm:prSet/>
      <dgm:spPr/>
      <dgm:t>
        <a:bodyPr/>
        <a:lstStyle/>
        <a:p>
          <a:endParaRPr lang="nl-NL"/>
        </a:p>
      </dgm:t>
    </dgm:pt>
    <dgm:pt modelId="{91784386-8E48-4504-9C6E-00F63C4749DE}" type="sibTrans" cxnId="{820CBDEA-D013-44D7-B25D-2DAA91B7CB34}">
      <dgm:prSet/>
      <dgm:spPr/>
      <dgm:t>
        <a:bodyPr/>
        <a:lstStyle/>
        <a:p>
          <a:endParaRPr lang="nl-NL"/>
        </a:p>
      </dgm:t>
    </dgm:pt>
    <dgm:pt modelId="{C833782B-D489-4894-89B1-BEE14B97E7E5}" type="pres">
      <dgm:prSet presAssocID="{5C7BC9BA-B4ED-4B8E-A54B-1E52651EC39B}" presName="composite" presStyleCnt="0">
        <dgm:presLayoutVars>
          <dgm:chMax val="1"/>
          <dgm:dir/>
          <dgm:resizeHandles val="exact"/>
        </dgm:presLayoutVars>
      </dgm:prSet>
      <dgm:spPr/>
    </dgm:pt>
    <dgm:pt modelId="{6498EE3D-0B5F-44A7-B76D-5CE678598D54}" type="pres">
      <dgm:prSet presAssocID="{5C7BC9BA-B4ED-4B8E-A54B-1E52651EC39B}" presName="radial" presStyleCnt="0">
        <dgm:presLayoutVars>
          <dgm:animLvl val="ctr"/>
        </dgm:presLayoutVars>
      </dgm:prSet>
      <dgm:spPr/>
    </dgm:pt>
    <dgm:pt modelId="{135BCEA8-889F-451E-9BC0-36C0738A84BD}" type="pres">
      <dgm:prSet presAssocID="{05BDF598-C2D1-4573-8103-55F11D2FD888}" presName="centerShape" presStyleLbl="vennNode1" presStyleIdx="0" presStyleCnt="5"/>
      <dgm:spPr/>
    </dgm:pt>
    <dgm:pt modelId="{830B833B-CEB9-4756-ADCC-D92F4062C176}" type="pres">
      <dgm:prSet presAssocID="{4AD3F795-B104-4DC1-8098-846907B32567}" presName="node" presStyleLbl="vennNode1" presStyleIdx="1" presStyleCnt="5">
        <dgm:presLayoutVars>
          <dgm:bulletEnabled val="1"/>
        </dgm:presLayoutVars>
      </dgm:prSet>
      <dgm:spPr>
        <a:xfrm>
          <a:off x="5144988" y="679"/>
          <a:ext cx="1902023" cy="1902023"/>
        </a:xfrm>
        <a:prstGeom prst="ellipse">
          <a:avLst/>
        </a:prstGeom>
      </dgm:spPr>
    </dgm:pt>
    <dgm:pt modelId="{8305B3EF-7449-4B78-A5EE-FFB55C116F14}" type="pres">
      <dgm:prSet presAssocID="{DCE67DA9-7E15-488A-B661-A0F6AF94F28D}" presName="node" presStyleLbl="vennNode1" presStyleIdx="2" presStyleCnt="5">
        <dgm:presLayoutVars>
          <dgm:bulletEnabled val="1"/>
        </dgm:presLayoutVars>
      </dgm:prSet>
      <dgm:spPr/>
    </dgm:pt>
    <dgm:pt modelId="{147B031D-D640-48E4-947A-87979CA210A2}" type="pres">
      <dgm:prSet presAssocID="{09A0B223-3C58-402F-8BCF-376C65103D15}" presName="node" presStyleLbl="vennNode1" presStyleIdx="3" presStyleCnt="5">
        <dgm:presLayoutVars>
          <dgm:bulletEnabled val="1"/>
        </dgm:presLayoutVars>
      </dgm:prSet>
      <dgm:spPr/>
    </dgm:pt>
    <dgm:pt modelId="{01B28DD5-EE1B-4831-83B8-F1A381836A42}" type="pres">
      <dgm:prSet presAssocID="{DE4D746C-A00E-4EE0-8202-BC7BB61609A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E4E2C09-84D1-428C-80C8-869FE91B60EB}" type="presOf" srcId="{09A0B223-3C58-402F-8BCF-376C65103D15}" destId="{147B031D-D640-48E4-947A-87979CA210A2}" srcOrd="0" destOrd="0" presId="urn:microsoft.com/office/officeart/2005/8/layout/radial3"/>
    <dgm:cxn modelId="{3F457E21-F779-4298-B117-11BF9ABD6621}" type="presOf" srcId="{5C7BC9BA-B4ED-4B8E-A54B-1E52651EC39B}" destId="{C833782B-D489-4894-89B1-BEE14B97E7E5}" srcOrd="0" destOrd="0" presId="urn:microsoft.com/office/officeart/2005/8/layout/radial3"/>
    <dgm:cxn modelId="{830ADF48-CDC5-49E4-AEF8-B330D010DA7F}" type="presOf" srcId="{DCE67DA9-7E15-488A-B661-A0F6AF94F28D}" destId="{8305B3EF-7449-4B78-A5EE-FFB55C116F14}" srcOrd="0" destOrd="0" presId="urn:microsoft.com/office/officeart/2005/8/layout/radial3"/>
    <dgm:cxn modelId="{43E67772-3540-415F-AD5F-91AD398200ED}" type="presOf" srcId="{4AD3F795-B104-4DC1-8098-846907B32567}" destId="{830B833B-CEB9-4756-ADCC-D92F4062C176}" srcOrd="0" destOrd="0" presId="urn:microsoft.com/office/officeart/2005/8/layout/radial3"/>
    <dgm:cxn modelId="{A0D51195-B3AB-4129-B407-23532E3FC00D}" srcId="{05BDF598-C2D1-4573-8103-55F11D2FD888}" destId="{DCE67DA9-7E15-488A-B661-A0F6AF94F28D}" srcOrd="1" destOrd="0" parTransId="{C80B6A16-527C-467B-B93C-BF3FF7B46A0F}" sibTransId="{8EC53F01-F76E-4F75-85CF-B3A3F916B872}"/>
    <dgm:cxn modelId="{A474F9B7-86E2-4F03-9367-ABF3C459C105}" srcId="{05BDF598-C2D1-4573-8103-55F11D2FD888}" destId="{09A0B223-3C58-402F-8BCF-376C65103D15}" srcOrd="2" destOrd="0" parTransId="{CB4B3543-098B-4255-A9DC-5DF74EA3533D}" sibTransId="{3C675EB2-2664-46C3-A799-BE01A793980C}"/>
    <dgm:cxn modelId="{4F4688BF-32B8-420C-BBF8-9DF1121CEB8C}" type="presOf" srcId="{05BDF598-C2D1-4573-8103-55F11D2FD888}" destId="{135BCEA8-889F-451E-9BC0-36C0738A84BD}" srcOrd="0" destOrd="0" presId="urn:microsoft.com/office/officeart/2005/8/layout/radial3"/>
    <dgm:cxn modelId="{41601DCD-FAEE-403A-8A0A-D58C3F6369B4}" srcId="{5C7BC9BA-B4ED-4B8E-A54B-1E52651EC39B}" destId="{05BDF598-C2D1-4573-8103-55F11D2FD888}" srcOrd="0" destOrd="0" parTransId="{2A2F76A2-F61A-4A97-91FD-9569969643D1}" sibTransId="{29618625-7A9A-432A-892E-83F8C3D18BCA}"/>
    <dgm:cxn modelId="{FDFB69DD-912D-4F99-9F68-B1506E5655FE}" type="presOf" srcId="{DE4D746C-A00E-4EE0-8202-BC7BB61609A6}" destId="{01B28DD5-EE1B-4831-83B8-F1A381836A42}" srcOrd="0" destOrd="0" presId="urn:microsoft.com/office/officeart/2005/8/layout/radial3"/>
    <dgm:cxn modelId="{820CBDEA-D013-44D7-B25D-2DAA91B7CB34}" srcId="{05BDF598-C2D1-4573-8103-55F11D2FD888}" destId="{DE4D746C-A00E-4EE0-8202-BC7BB61609A6}" srcOrd="3" destOrd="0" parTransId="{FAF22515-5D72-4C59-9A53-AD5EB737525E}" sibTransId="{91784386-8E48-4504-9C6E-00F63C4749DE}"/>
    <dgm:cxn modelId="{BD8006F6-3123-4E03-8F8C-5F97FE952676}" srcId="{05BDF598-C2D1-4573-8103-55F11D2FD888}" destId="{4AD3F795-B104-4DC1-8098-846907B32567}" srcOrd="0" destOrd="0" parTransId="{6D866D48-377D-49EC-AF5B-13B06C702CFA}" sibTransId="{0EC96DA9-9AB0-42A5-9BCE-FAABD7070A95}"/>
    <dgm:cxn modelId="{5C78DD0F-4539-4A05-B008-A57CEC69A0F7}" type="presParOf" srcId="{C833782B-D489-4894-89B1-BEE14B97E7E5}" destId="{6498EE3D-0B5F-44A7-B76D-5CE678598D54}" srcOrd="0" destOrd="0" presId="urn:microsoft.com/office/officeart/2005/8/layout/radial3"/>
    <dgm:cxn modelId="{F4E1C6AB-BFEF-424B-BDA8-2CEC2205ED7A}" type="presParOf" srcId="{6498EE3D-0B5F-44A7-B76D-5CE678598D54}" destId="{135BCEA8-889F-451E-9BC0-36C0738A84BD}" srcOrd="0" destOrd="0" presId="urn:microsoft.com/office/officeart/2005/8/layout/radial3"/>
    <dgm:cxn modelId="{BCDD833A-4F98-4018-95DB-2BD414E7C6A4}" type="presParOf" srcId="{6498EE3D-0B5F-44A7-B76D-5CE678598D54}" destId="{830B833B-CEB9-4756-ADCC-D92F4062C176}" srcOrd="1" destOrd="0" presId="urn:microsoft.com/office/officeart/2005/8/layout/radial3"/>
    <dgm:cxn modelId="{F3871C44-86DE-44AC-97EF-BFA2AF104BA7}" type="presParOf" srcId="{6498EE3D-0B5F-44A7-B76D-5CE678598D54}" destId="{8305B3EF-7449-4B78-A5EE-FFB55C116F14}" srcOrd="2" destOrd="0" presId="urn:microsoft.com/office/officeart/2005/8/layout/radial3"/>
    <dgm:cxn modelId="{F4674ABB-1D09-4B76-A8AF-16F8C06FB0CA}" type="presParOf" srcId="{6498EE3D-0B5F-44A7-B76D-5CE678598D54}" destId="{147B031D-D640-48E4-947A-87979CA210A2}" srcOrd="3" destOrd="0" presId="urn:microsoft.com/office/officeart/2005/8/layout/radial3"/>
    <dgm:cxn modelId="{E87CC42F-55CC-4378-AE53-12E4F68D5B88}" type="presParOf" srcId="{6498EE3D-0B5F-44A7-B76D-5CE678598D54}" destId="{01B28DD5-EE1B-4831-83B8-F1A381836A4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CEA8-889F-451E-9BC0-36C0738A84BD}">
      <dsp:nvSpPr>
        <dsp:cNvPr id="0" name=""/>
        <dsp:cNvSpPr/>
      </dsp:nvSpPr>
      <dsp:spPr>
        <a:xfrm>
          <a:off x="4193976" y="1526976"/>
          <a:ext cx="3804046" cy="38040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ADR </a:t>
          </a:r>
          <a:r>
            <a:rPr lang="nl-NL" sz="6500" kern="1200" dirty="0" err="1"/>
            <a:t>Core</a:t>
          </a:r>
          <a:endParaRPr lang="nl-NL" sz="6500" kern="1200" dirty="0"/>
        </a:p>
      </dsp:txBody>
      <dsp:txXfrm>
        <a:off x="4751066" y="2084066"/>
        <a:ext cx="2689866" cy="2689866"/>
      </dsp:txXfrm>
    </dsp:sp>
    <dsp:sp modelId="{830B833B-CEB9-4756-ADCC-D92F4062C176}">
      <dsp:nvSpPr>
        <dsp:cNvPr id="0" name=""/>
        <dsp:cNvSpPr/>
      </dsp:nvSpPr>
      <dsp:spPr>
        <a:xfrm>
          <a:off x="5144988" y="679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Geospatial</a:t>
          </a:r>
          <a:endParaRPr lang="nl-NL" sz="1900" kern="1200" dirty="0"/>
        </a:p>
      </dsp:txBody>
      <dsp:txXfrm>
        <a:off x="5423533" y="279224"/>
        <a:ext cx="1344933" cy="1344933"/>
      </dsp:txXfrm>
    </dsp:sp>
    <dsp:sp modelId="{8305B3EF-7449-4B78-A5EE-FFB55C116F14}">
      <dsp:nvSpPr>
        <dsp:cNvPr id="0" name=""/>
        <dsp:cNvSpPr/>
      </dsp:nvSpPr>
      <dsp:spPr>
        <a:xfrm>
          <a:off x="7622297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Logging</a:t>
          </a:r>
          <a:endParaRPr lang="nl-NL" sz="1900" kern="1200" dirty="0"/>
        </a:p>
      </dsp:txBody>
      <dsp:txXfrm>
        <a:off x="7900842" y="2756533"/>
        <a:ext cx="1344933" cy="1344933"/>
      </dsp:txXfrm>
    </dsp:sp>
    <dsp:sp modelId="{147B031D-D640-48E4-947A-87979CA210A2}">
      <dsp:nvSpPr>
        <dsp:cNvPr id="0" name=""/>
        <dsp:cNvSpPr/>
      </dsp:nvSpPr>
      <dsp:spPr>
        <a:xfrm>
          <a:off x="5144988" y="4955297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Interactie</a:t>
          </a:r>
        </a:p>
      </dsp:txBody>
      <dsp:txXfrm>
        <a:off x="5423533" y="5233842"/>
        <a:ext cx="1344933" cy="1344933"/>
      </dsp:txXfrm>
    </dsp:sp>
    <dsp:sp modelId="{01B28DD5-EE1B-4831-83B8-F1A381836A42}">
      <dsp:nvSpPr>
        <dsp:cNvPr id="0" name=""/>
        <dsp:cNvSpPr/>
      </dsp:nvSpPr>
      <dsp:spPr>
        <a:xfrm>
          <a:off x="2667679" y="2477988"/>
          <a:ext cx="1902023" cy="19020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API Access</a:t>
          </a:r>
        </a:p>
      </dsp:txBody>
      <dsp:txXfrm>
        <a:off x="2946224" y="2756533"/>
        <a:ext cx="1344933" cy="134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emf"/><Relationship Id="rId7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8.sv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9.emf"/><Relationship Id="rId9" Type="http://schemas.openxmlformats.org/officeDocument/2006/relationships/image" Target="../media/image18.emf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8.sv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9.emf"/><Relationship Id="rId9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7.png"/><Relationship Id="rId7" Type="http://schemas.openxmlformats.org/officeDocument/2006/relationships/image" Target="../media/image2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svg"/><Relationship Id="rId7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7.png"/><Relationship Id="rId7" Type="http://schemas.openxmlformats.org/officeDocument/2006/relationships/image" Target="../media/image30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8.svg"/><Relationship Id="rId9" Type="http://schemas.openxmlformats.org/officeDocument/2006/relationships/image" Target="../media/image3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3.emf"/><Relationship Id="rId4" Type="http://schemas.openxmlformats.org/officeDocument/2006/relationships/image" Target="../media/image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emf"/><Relationship Id="rId4" Type="http://schemas.openxmlformats.org/officeDocument/2006/relationships/image" Target="../media/image3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3.emf"/><Relationship Id="rId4" Type="http://schemas.openxmlformats.org/officeDocument/2006/relationships/image" Target="../media/image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33.emf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emf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6.svg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6.svg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em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.svg"/><Relationship Id="rId7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2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.svg"/><Relationship Id="rId7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emf"/><Relationship Id="rId2" Type="http://schemas.openxmlformats.org/officeDocument/2006/relationships/image" Target="../media/image6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.svg"/><Relationship Id="rId7" Type="http://schemas.openxmlformats.org/officeDocument/2006/relationships/image" Target="../media/image6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7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2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.svg"/><Relationship Id="rId7" Type="http://schemas.openxmlformats.org/officeDocument/2006/relationships/image" Target="../media/image6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emf"/><Relationship Id="rId2" Type="http://schemas.openxmlformats.org/officeDocument/2006/relationships/image" Target="../media/image7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8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7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emf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165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0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3900791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7102-C484-C3B4-1207-A0D57ECE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6390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6DD39-1CF6-403D-CD37-9C48BD967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97252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F63F-6EB8-59BD-5937-1955B8A8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7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7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1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76308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2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19216070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3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2984176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4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5256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5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8005375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6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6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7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00536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8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251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9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185390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445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0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73735508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05841547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374848645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8AFB8-B582-5FD7-4326-6D667DD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8" y="2473481"/>
            <a:ext cx="395948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D004-596A-4687-6D31-ECA17DDF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2473481"/>
            <a:ext cx="395948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FF811-71F6-F006-731D-2BB6029B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91" y="2473481"/>
            <a:ext cx="395948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B7128-104D-65A1-88A6-65A1F785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2473480"/>
            <a:ext cx="395949" cy="396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6BB34-AFC3-FCD8-BB93-E8C4B6F3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36" y="2473881"/>
            <a:ext cx="395949" cy="396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3645593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3D46-EDB5-8EB4-FD6B-CC3CF01E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2380206"/>
            <a:ext cx="1403167" cy="140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217B-402D-63A8-A352-6DCF88FA4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2385635"/>
            <a:ext cx="1403167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B6BB-83BC-6DAA-CEE2-10737199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2369697"/>
            <a:ext cx="1413674" cy="141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70C77-6441-BDC8-B696-F7099813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2380206"/>
            <a:ext cx="1413675" cy="141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BC40-1251-D6B2-A644-F8D290D4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380206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448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EAD038-A4A3-7BCE-F7A2-FC4AA6A9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3183028"/>
            <a:ext cx="1403167" cy="14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E1A3A-415B-D201-DAD0-5150C0E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3188457"/>
            <a:ext cx="1403167" cy="14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572DF-450C-57DF-23F2-CB4CCB11E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172519"/>
            <a:ext cx="1413674" cy="1413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4EF34-C545-727C-72DD-3B05BB4CA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3183028"/>
            <a:ext cx="1413675" cy="1413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02EF0-95FB-83DE-18D1-DDFFE35D7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3183028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445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DB043-FCEF-6824-BEBD-F60561A19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72" y="2577193"/>
            <a:ext cx="661735" cy="66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B9F76-6D8F-C32F-0975-1B3A3C0E7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8" y="3591522"/>
            <a:ext cx="652639" cy="6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3E277-0C5C-C3F8-F08F-DCB251CD4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8" y="4597765"/>
            <a:ext cx="652638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5939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736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616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552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3 Algemeen pijl links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0450011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17C2D-6837-ECAE-3E2B-81C66459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845" y="3306589"/>
            <a:ext cx="681658" cy="68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DC9E4-857B-6D1C-84B6-8E91B503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77" y="1818355"/>
            <a:ext cx="702549" cy="7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FDDB9-03DB-15C6-912F-DC5C6DA8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66" y="1821992"/>
            <a:ext cx="698914" cy="69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A7B19-2AFC-33DA-A708-600E7CDB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29" y="1823421"/>
            <a:ext cx="698067" cy="69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06B6-A40A-CAE7-AC8D-0BB2CA966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051" y="1822998"/>
            <a:ext cx="698914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01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6322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E6D4-F846-2B73-ADE0-95A9D171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22" y="5977201"/>
            <a:ext cx="305395" cy="30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AF3F-860E-909D-114D-CFECF111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683" y="1684118"/>
            <a:ext cx="305395" cy="3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01DC-2872-A595-03F7-052D22433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02" y="4193223"/>
            <a:ext cx="305395" cy="30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0648-CC73-61F1-18FF-D194049DE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302" y="2575908"/>
            <a:ext cx="305395" cy="30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46280-2D3A-FC8D-538D-4B2D6D39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599" y="3416935"/>
            <a:ext cx="305395" cy="30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045FD-7E0D-B5D0-5611-DDE8C1D4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0692" y="3416935"/>
            <a:ext cx="305395" cy="3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6531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50553-8E25-A511-4F26-2915E2DD7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312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14A4-9602-17C1-B832-0EE483777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1366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9030304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747826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E7DAB-6A7B-399C-0628-0E0F0BF5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4" y="5401201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413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BDCC4-313B-F4A3-F548-4B8576E00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806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423AD-1788-5324-C4D0-0AC85B2A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154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4 Algemeen pijl links licht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73501376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665D3-BCA5-118E-4553-F03B44A68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6358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7E71D-86EF-47F9-E566-C0B6BA5C9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8449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2DF3-503C-5FEA-D3FF-69FEAEE4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810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1CF0-A558-0CA8-F3DA-D491F3F9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860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B93F-1F8C-87F0-38A0-04A3FC22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367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71845-1F60-FF10-D57C-5E1B40E2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564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C5FE7-52ED-4861-5A5C-B3121B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9716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4" y="232079"/>
            <a:ext cx="3916029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3AE42-696E-20F2-C2BD-75700BDD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1928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7993-13C4-F897-28B5-B2F77D538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5728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70203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5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2043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875988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3574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C47C-AA88-ABDA-F173-D72FFC19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49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638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3574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34C61-9F38-ABD1-CB3F-FA0A4B9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574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060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8DBA1-A5D9-5ACA-B961-CA5332B2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828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2D095-4192-6303-94C0-5A7FA46A4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884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28E37-0960-8767-FE5D-2F0BCC55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24431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D150-D04F-DFA6-317B-8B4D9663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7899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8D71-13D2-FF7D-F6E9-E053B956C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78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B897-5BD6-8052-D1A9-9AF3F179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480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BC85-E8DB-CF16-57AB-9CCF1F95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965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6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28198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6EA8E-B365-6044-39B7-118C87D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803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A5C0-6249-5A13-86E7-D0AAB48D2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737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76A92-6FBF-8B9B-27ED-1DC8D028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16271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447806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412978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47F-B7F3-7861-2E06-534BE0EA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4241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50EA-EC28-54DA-C422-E90C2C1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3657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A1072-D0DB-A208-6F12-7290EF80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80012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277B6-9E1D-A446-1561-4F8E6A06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8934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7FA4-13E6-5CEA-1047-108F9B62B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09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56528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FBC9-16EF-32B1-F08F-979CE78B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012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8F861-32A6-C5E3-2549-87F4A2148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1902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D1F6-F5D5-56A1-C789-CDD0BA64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453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24C5-CFA3-48BC-EFF0-7A4CB4377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4765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79307-7907-4DF9-0243-F1FCFA84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8843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91AE-242A-8689-CAEA-D5D9BF84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591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14299-AFBE-4C25-71E6-49A76E866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82990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16724841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01402582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B14F-6C21-6D90-679C-3B7123B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05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8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872762665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09725-467D-0A94-18FD-EFFEFAD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0987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BC20-D15D-3FBF-0E49-D486E79B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4003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F0681-CA8E-BA09-19F7-8AB9E3604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19327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DAE99-1893-3338-7E08-7A9968FC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7922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7D339-F20F-3A91-0622-53323339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22786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B8CC1-25ED-2EA7-104E-F223EA21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3866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69EA-0DD9-6F00-3604-7D987B6D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1889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6FDF2-53F8-854B-C48D-8CAB7012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44324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DBCD-88B7-DD58-83AB-6D248F09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4026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A33A2-40EE-10C7-5B54-39C48B220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4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9 Algemeen beeld links, inhoudsopgav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6D9D2-CC83-5DCD-5614-B04CFE5FA652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F44DAD3A-E0FA-87DC-8EA6-D872E66BE147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5066E95-12B1-AC62-194E-F23A76038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Inhoudsopgave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7F37C4-10D6-9285-78C2-24B6A9A95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5958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321393A-C473-09B9-7706-50661EFC6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6233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232878245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43128-A0B5-B8C3-198E-E520B2DBE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9507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221069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6256009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F75B-327E-CC02-754A-7EBF7DFC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0436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8718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BA05-B81B-2FEE-E414-4A8F2365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322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116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598D9-7446-9D6A-66A7-C41A84CF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66351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52F-5621-89ED-7F2E-915AD9395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9302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5C4AB-FEC7-ADBF-FD20-2B31D4766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84901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BEB6A-4B98-DBEE-E475-FF741707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1802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3619-D33B-483A-BBB1-C937A1CB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016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4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20" r:id="rId52"/>
    <p:sldLayoutId id="2147483821" r:id="rId53"/>
    <p:sldLayoutId id="2147483822" r:id="rId54"/>
    <p:sldLayoutId id="2147483823" r:id="rId55"/>
    <p:sldLayoutId id="2147483824" r:id="rId56"/>
    <p:sldLayoutId id="2147483825" r:id="rId57"/>
    <p:sldLayoutId id="2147483826" r:id="rId58"/>
    <p:sldLayoutId id="2147483827" r:id="rId59"/>
    <p:sldLayoutId id="2147483828" r:id="rId60"/>
    <p:sldLayoutId id="2147483829" r:id="rId61"/>
    <p:sldLayoutId id="2147483830" r:id="rId62"/>
    <p:sldLayoutId id="2147483831" r:id="rId63"/>
    <p:sldLayoutId id="2147483832" r:id="rId64"/>
    <p:sldLayoutId id="2147483833" r:id="rId65"/>
    <p:sldLayoutId id="2147483834" r:id="rId66"/>
    <p:sldLayoutId id="2147483835" r:id="rId67"/>
    <p:sldLayoutId id="2147483836" r:id="rId68"/>
    <p:sldLayoutId id="2147483837" r:id="rId69"/>
    <p:sldLayoutId id="2147483838" r:id="rId70"/>
    <p:sldLayoutId id="2147483839" r:id="rId71"/>
    <p:sldLayoutId id="2147483840" r:id="rId72"/>
    <p:sldLayoutId id="2147483841" r:id="rId73"/>
    <p:sldLayoutId id="2147483842" r:id="rId74"/>
    <p:sldLayoutId id="2147483843" r:id="rId75"/>
    <p:sldLayoutId id="2147483844" r:id="rId76"/>
    <p:sldLayoutId id="2147483845" r:id="rId77"/>
    <p:sldLayoutId id="2147483846" r:id="rId78"/>
    <p:sldLayoutId id="2147483847" r:id="rId79"/>
    <p:sldLayoutId id="2147483848" r:id="rId80"/>
    <p:sldLayoutId id="2147483849" r:id="rId81"/>
    <p:sldLayoutId id="2147483850" r:id="rId82"/>
    <p:sldLayoutId id="2147483851" r:id="rId83"/>
    <p:sldLayoutId id="2147483852" r:id="rId84"/>
    <p:sldLayoutId id="2147483853" r:id="rId85"/>
    <p:sldLayoutId id="2147483854" r:id="rId86"/>
    <p:sldLayoutId id="2147483855" r:id="rId87"/>
    <p:sldLayoutId id="2147483856" r:id="rId88"/>
    <p:sldLayoutId id="2147483857" r:id="rId89"/>
    <p:sldLayoutId id="2147483858" r:id="rId90"/>
    <p:sldLayoutId id="2147483859" r:id="rId91"/>
    <p:sldLayoutId id="2147483860" r:id="rId92"/>
    <p:sldLayoutId id="2147483861" r:id="rId93"/>
    <p:sldLayoutId id="2147483862" r:id="rId94"/>
    <p:sldLayoutId id="2147483863" r:id="rId95"/>
    <p:sldLayoutId id="2147483864" r:id="rId96"/>
    <p:sldLayoutId id="2147483865" r:id="rId97"/>
    <p:sldLayoutId id="2147483866" r:id="rId98"/>
    <p:sldLayoutId id="2147483867" r:id="rId99"/>
    <p:sldLayoutId id="2147483868" r:id="rId100"/>
    <p:sldLayoutId id="2147483869" r:id="rId101"/>
    <p:sldLayoutId id="2147483870" r:id="rId102"/>
    <p:sldLayoutId id="2147483872" r:id="rId103"/>
  </p:sldLayoutIdLs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us.nl/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.mockito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lab.overheid.nl/chat/kennisplatform/channels/werkgroep-api-design-rules" TargetMode="External"/><Relationship Id="rId2" Type="http://schemas.openxmlformats.org/officeDocument/2006/relationships/hyperlink" Target="https://github.com/Logius-standaarden/API-Design-Rule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Logius-standaarden/Overleg/tree/main/API/2025-05-13" TargetMode="External"/><Relationship Id="rId4" Type="http://schemas.openxmlformats.org/officeDocument/2006/relationships/hyperlink" Target="mailto:api@logius.n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57A30-BD14-0EE3-ED43-C1B6B29EB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Kennisplatform </a:t>
            </a:r>
            <a:r>
              <a:rPr lang="nl-NL" sz="3200" dirty="0" err="1"/>
              <a:t>API’s</a:t>
            </a:r>
            <a:br>
              <a:rPr lang="nl-NL" sz="3200" dirty="0"/>
            </a:br>
            <a:r>
              <a:rPr lang="nl-NL" sz="3200" dirty="0"/>
              <a:t>API Design Rules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A6981F-0D2E-4AD0-E86F-7E1C02F68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Tim van der Lippe</a:t>
            </a:r>
          </a:p>
          <a:p>
            <a:r>
              <a:rPr lang="nl-NL" dirty="0"/>
              <a:t>2025-03-26</a:t>
            </a:r>
          </a:p>
        </p:txBody>
      </p:sp>
    </p:spTree>
    <p:extLst>
      <p:ext uri="{BB962C8B-B14F-4D97-AF65-F5344CB8AC3E}">
        <p14:creationId xmlns:p14="http://schemas.microsoft.com/office/powerpoint/2010/main" val="129531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</p:spTree>
    <p:extLst>
      <p:ext uri="{BB962C8B-B14F-4D97-AF65-F5344CB8AC3E}">
        <p14:creationId xmlns:p14="http://schemas.microsoft.com/office/powerpoint/2010/main" val="378345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Feedback uit ADR 2.0 proces verwerken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11% van </a:t>
            </a:r>
            <a:r>
              <a:rPr lang="nl-NL" sz="1600" dirty="0" err="1"/>
              <a:t>APIs</a:t>
            </a:r>
            <a:r>
              <a:rPr lang="nl-NL" sz="1600" dirty="0"/>
              <a:t> op developer.overheid.nl publiceren </a:t>
            </a:r>
            <a:r>
              <a:rPr lang="nl-NL" sz="1600" dirty="0" err="1"/>
              <a:t>openapi</a:t>
            </a:r>
            <a:r>
              <a:rPr lang="nl-NL" sz="1600" dirty="0"/>
              <a:t>.{</a:t>
            </a:r>
            <a:r>
              <a:rPr lang="nl-NL" sz="1600" dirty="0" err="1"/>
              <a:t>json,yaml</a:t>
            </a:r>
            <a:r>
              <a:rPr lang="nl-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69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Document opschonen</a:t>
            </a:r>
          </a:p>
          <a:p>
            <a:pPr>
              <a:lnSpc>
                <a:spcPct val="250000"/>
              </a:lnSpc>
            </a:pPr>
            <a:r>
              <a:rPr lang="nl-NL" sz="1600" dirty="0" err="1"/>
              <a:t>Ambiguiteit</a:t>
            </a:r>
            <a:r>
              <a:rPr lang="nl-NL" sz="1600" dirty="0"/>
              <a:t>/conflicten tussen standaarden verduidelijken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Faciliteren developer.overheid.nl integratie</a:t>
            </a:r>
          </a:p>
        </p:txBody>
      </p:sp>
    </p:spTree>
    <p:extLst>
      <p:ext uri="{BB962C8B-B14F-4D97-AF65-F5344CB8AC3E}">
        <p14:creationId xmlns:p14="http://schemas.microsoft.com/office/powerpoint/2010/main" val="113875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Scope ADR 2.1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 err="1"/>
              <a:t>Transporty</a:t>
            </a:r>
            <a:r>
              <a:rPr lang="nl-NL" sz="1600" dirty="0"/>
              <a:t> Security module integratie </a:t>
            </a:r>
            <a:r>
              <a:rPr lang="nl-NL" sz="1600" dirty="0">
                <a:solidFill>
                  <a:srgbClr val="39870C"/>
                </a:solidFill>
              </a:rPr>
              <a:t>(goedgekeurd)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Contact informatie (voor developer.overheid.nl) </a:t>
            </a:r>
            <a:r>
              <a:rPr lang="nl-NL" sz="1600" dirty="0">
                <a:solidFill>
                  <a:srgbClr val="39870C"/>
                </a:solidFill>
              </a:rPr>
              <a:t>(goedgekeurd)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Base URL (</a:t>
            </a:r>
            <a:r>
              <a:rPr lang="nl-NL" sz="1600" dirty="0" err="1"/>
              <a:t>OData</a:t>
            </a:r>
            <a:r>
              <a:rPr lang="nl-NL" sz="1600" dirty="0"/>
              <a:t> en hoofdpagina)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  <a:p>
            <a:pPr>
              <a:lnSpc>
                <a:spcPct val="250000"/>
              </a:lnSpc>
            </a:pPr>
            <a:r>
              <a:rPr lang="nl-NL" sz="1600" dirty="0" err="1"/>
              <a:t>Naming-conventions</a:t>
            </a:r>
            <a:r>
              <a:rPr lang="nl-NL" sz="1600" dirty="0"/>
              <a:t> module integratie (</a:t>
            </a:r>
            <a:r>
              <a:rPr lang="nl-NL" sz="1600" dirty="0" err="1"/>
              <a:t>oa</a:t>
            </a:r>
            <a:r>
              <a:rPr lang="nl-NL" sz="1600" dirty="0"/>
              <a:t> </a:t>
            </a:r>
            <a:r>
              <a:rPr lang="nl-NL" sz="1600" dirty="0" err="1"/>
              <a:t>paths</a:t>
            </a:r>
            <a:r>
              <a:rPr lang="nl-NL" sz="1600" dirty="0"/>
              <a:t> kebab-case)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ADR </a:t>
            </a:r>
            <a:r>
              <a:rPr lang="nl-NL" sz="1600" dirty="0" err="1"/>
              <a:t>Validator</a:t>
            </a:r>
            <a:r>
              <a:rPr lang="nl-NL" sz="1600" dirty="0"/>
              <a:t> referenties in “How </a:t>
            </a:r>
            <a:r>
              <a:rPr lang="nl-NL" sz="1600" dirty="0" err="1"/>
              <a:t>to</a:t>
            </a:r>
            <a:r>
              <a:rPr lang="nl-NL" sz="1600" dirty="0"/>
              <a:t> test” </a:t>
            </a:r>
            <a:r>
              <a:rPr lang="nl-NL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(TO 13 mei)</a:t>
            </a:r>
          </a:p>
        </p:txBody>
      </p:sp>
    </p:spTree>
    <p:extLst>
      <p:ext uri="{BB962C8B-B14F-4D97-AF65-F5344CB8AC3E}">
        <p14:creationId xmlns:p14="http://schemas.microsoft.com/office/powerpoint/2010/main" val="22024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63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Symbiose tussen standaard en </a:t>
            </a:r>
            <a:r>
              <a:rPr lang="nl-NL" sz="1600" dirty="0" err="1"/>
              <a:t>Spectral</a:t>
            </a:r>
            <a:r>
              <a:rPr lang="nl-NL" sz="1600" dirty="0"/>
              <a:t> </a:t>
            </a:r>
            <a:r>
              <a:rPr lang="nl-NL" sz="1600" dirty="0" err="1"/>
              <a:t>linter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Focus op automatisering waar mogelijk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Test op real-life </a:t>
            </a:r>
            <a:r>
              <a:rPr lang="nl-NL" sz="1600" dirty="0" err="1"/>
              <a:t>API’s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86727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887A0-1AD2-B663-ECDD-5A7A4CE2DF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3675" y="2659559"/>
            <a:ext cx="118493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/testcases/cor-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api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openapi.json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181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: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29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paths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-kebab-case /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laatsteWijziging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is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not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kebab-case.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774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: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30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use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problem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-schema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Your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schema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doesn't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seem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to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match RF</a:t>
            </a:r>
            <a:r>
              <a:rPr lang="nl-NL" altLang="nl-NL" sz="2000" dirty="0">
                <a:solidFill>
                  <a:srgbClr val="37474F"/>
                </a:solidFill>
                <a:latin typeface="Roboto Mono" panose="00000009000000000000" pitchFamily="49" charset="0"/>
              </a:rPr>
              <a:t>C7807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.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✖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problems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(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errors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2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infos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hints) 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38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Nieuwe wijzigingen inclusief </a:t>
            </a:r>
            <a:r>
              <a:rPr lang="nl-NL" sz="1600" dirty="0" err="1"/>
              <a:t>linter</a:t>
            </a:r>
            <a:r>
              <a:rPr lang="nl-NL" sz="1600" dirty="0"/>
              <a:t> configuratie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Impactanalyse van tevoren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Promoten integratie in CI/CD</a:t>
            </a:r>
          </a:p>
        </p:txBody>
      </p:sp>
    </p:spTree>
    <p:extLst>
      <p:ext uri="{BB962C8B-B14F-4D97-AF65-F5344CB8AC3E}">
        <p14:creationId xmlns:p14="http://schemas.microsoft.com/office/powerpoint/2010/main" val="132118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Standaard + developer.overheid.nl</a:t>
            </a:r>
          </a:p>
        </p:txBody>
      </p:sp>
    </p:spTree>
    <p:extLst>
      <p:ext uri="{BB962C8B-B14F-4D97-AF65-F5344CB8AC3E}">
        <p14:creationId xmlns:p14="http://schemas.microsoft.com/office/powerpoint/2010/main" val="182143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developer.overheid.nl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Kennisbank </a:t>
            </a:r>
            <a:r>
              <a:rPr lang="nl-NL" sz="1600" dirty="0" err="1"/>
              <a:t>API’s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Hosten configuratie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Expliciet geen beslissingen over configuratie/regels</a:t>
            </a:r>
          </a:p>
        </p:txBody>
      </p:sp>
    </p:spTree>
    <p:extLst>
      <p:ext uri="{BB962C8B-B14F-4D97-AF65-F5344CB8AC3E}">
        <p14:creationId xmlns:p14="http://schemas.microsoft.com/office/powerpoint/2010/main" val="43588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062FD3C2-1D92-6F47-3CC9-ADE4DF494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 b="383"/>
          <a:stretch>
            <a:fillRect/>
          </a:stretch>
        </p:blipFill>
        <p:spPr>
          <a:xfrm>
            <a:off x="847344" y="1001268"/>
            <a:ext cx="4315968" cy="485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358122-92C2-A937-C027-3AE87F51B5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C6D5B4-BFC5-36FB-4AA3-409746C5CA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5958" y="1863000"/>
            <a:ext cx="5329802" cy="4351338"/>
          </a:xfrm>
        </p:spPr>
        <p:txBody>
          <a:bodyPr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Gestart in januari bij </a:t>
            </a:r>
            <a:r>
              <a:rPr lang="nl-NL" sz="1600" dirty="0">
                <a:hlinkClick r:id="rId3"/>
              </a:rPr>
              <a:t>Logius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Neem trekker rol over van Martin van der Plas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2018 Master Computer </a:t>
            </a:r>
            <a:r>
              <a:rPr lang="nl-NL" sz="1600" dirty="0" err="1"/>
              <a:t>Science</a:t>
            </a:r>
            <a:r>
              <a:rPr lang="nl-NL" sz="1600" dirty="0"/>
              <a:t> bij TU Delft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Daarna Google in Londen en </a:t>
            </a:r>
            <a:r>
              <a:rPr lang="nl-NL" sz="1600" dirty="0" err="1"/>
              <a:t>Adyen</a:t>
            </a:r>
            <a:r>
              <a:rPr lang="nl-NL" sz="1600" dirty="0"/>
              <a:t> in Amsterdam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9 jaar open source </a:t>
            </a:r>
            <a:r>
              <a:rPr lang="nl-NL" sz="1600" dirty="0" err="1"/>
              <a:t>maintainer</a:t>
            </a:r>
            <a:r>
              <a:rPr lang="nl-NL" sz="1600" dirty="0"/>
              <a:t> </a:t>
            </a:r>
            <a:r>
              <a:rPr lang="nl-NL" sz="1600" dirty="0" err="1">
                <a:hlinkClick r:id="rId4"/>
              </a:rPr>
              <a:t>Mockito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8237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867580E-583F-0B39-DE42-30FF3207F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1709" y="1213009"/>
            <a:ext cx="1172858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-lint: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image: node:20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stage: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spectral_lint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script: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npm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install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-g @stoplight/spectral-cli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curl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-L https://developer.overheid.nl/static/adr/ruleset.yaml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  &gt; 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spectral.yml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lint -r 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spectral.yml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 $OAS_URL_OR_FILE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rules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if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'$CI_PIPELINE_SOURCE == "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merge_request_event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“’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 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always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: manual </a:t>
            </a:r>
          </a:p>
        </p:txBody>
      </p:sp>
    </p:spTree>
    <p:extLst>
      <p:ext uri="{BB962C8B-B14F-4D97-AF65-F5344CB8AC3E}">
        <p14:creationId xmlns:p14="http://schemas.microsoft.com/office/powerpoint/2010/main" val="247519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867580E-583F-0B39-DE42-30FF3207F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1709" y="1213008"/>
            <a:ext cx="1172858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-lint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image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node:20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stage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spectral_lint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script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npm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install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-g @stoplight/spectral-cli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curl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-L https://developer.overheid.nl/static/adr/ruleset.yaml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  &gt; .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spectral.yml</a:t>
            </a:r>
            <a:b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</a:b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- 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lint -r .</a:t>
            </a:r>
            <a:r>
              <a:rPr lang="nl-NL" altLang="nl-NL" sz="2400" dirty="0" err="1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spectral.yml</a:t>
            </a:r>
            <a:r>
              <a:rPr lang="nl-NL" altLang="nl-NL" sz="2400" dirty="0">
                <a:ln>
                  <a:noFill/>
                </a:ln>
                <a:solidFill>
                  <a:srgbClr val="9E9E9E"/>
                </a:solidFill>
                <a:effectLst/>
                <a:latin typeface="Roboto Mono" panose="00000009000000000000" pitchFamily="49" charset="0"/>
              </a:rPr>
              <a:t> $OAS_URL_OR_FILE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rules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if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'$CI_PIPELINE_SOURCE == "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merge_request_event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“'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always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-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Roboto Mono" panose="00000009000000000000" pitchFamily="49" charset="0"/>
              </a:rPr>
              <a:t>when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Roboto Mono" panose="00000009000000000000" pitchFamily="49" charset="0"/>
              </a:rPr>
              <a:t>: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Roboto Mono" panose="00000009000000000000" pitchFamily="49" charset="0"/>
              </a:rPr>
              <a:t>manual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9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Standaard + Kennisplatform </a:t>
            </a:r>
            <a:r>
              <a:rPr lang="nl-NL" sz="3200" dirty="0" err="1"/>
              <a:t>API’s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78976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Input van Kennisplatform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Werkwijze voor integratie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Technisch Overleg besluitvorming</a:t>
            </a:r>
          </a:p>
        </p:txBody>
      </p:sp>
    </p:spTree>
    <p:extLst>
      <p:ext uri="{BB962C8B-B14F-4D97-AF65-F5344CB8AC3E}">
        <p14:creationId xmlns:p14="http://schemas.microsoft.com/office/powerpoint/2010/main" val="8542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Waar liggen behoeftes?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Wat kan er nog meer geautomatiseerd worden?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Ligt er werk klaar ter integratie?</a:t>
            </a:r>
          </a:p>
        </p:txBody>
      </p:sp>
    </p:spTree>
    <p:extLst>
      <p:ext uri="{BB962C8B-B14F-4D97-AF65-F5344CB8AC3E}">
        <p14:creationId xmlns:p14="http://schemas.microsoft.com/office/powerpoint/2010/main" val="411502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F59DA0D-7F23-84BD-B493-BE4C9CFB4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Hoe ons te bereiken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FF119C-A910-95AF-9736-1E6CFFAD6A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65958" y="1863000"/>
            <a:ext cx="5051753" cy="38702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 err="1"/>
              <a:t>Github</a:t>
            </a:r>
            <a:r>
              <a:rPr lang="nl-NL" sz="1800" dirty="0"/>
              <a:t>:</a:t>
            </a:r>
            <a:br>
              <a:rPr lang="nl-NL" sz="1800" dirty="0"/>
            </a:br>
            <a:r>
              <a:rPr lang="nl-NL" sz="1800" dirty="0">
                <a:hlinkClick r:id="rId2"/>
              </a:rPr>
              <a:t>Logius-standaarden/API-Design-Rules</a:t>
            </a:r>
            <a:endParaRPr lang="nl-NL" sz="1800" dirty="0"/>
          </a:p>
          <a:p>
            <a:pPr>
              <a:lnSpc>
                <a:spcPct val="100000"/>
              </a:lnSpc>
            </a:pPr>
            <a:endParaRPr lang="nl-NL" sz="1800" dirty="0"/>
          </a:p>
          <a:p>
            <a:pPr>
              <a:lnSpc>
                <a:spcPct val="100000"/>
              </a:lnSpc>
            </a:pPr>
            <a:r>
              <a:rPr lang="nl-NL" sz="1800" dirty="0"/>
              <a:t>Mattermost:</a:t>
            </a:r>
            <a:br>
              <a:rPr lang="nl-NL" sz="1800" dirty="0"/>
            </a:br>
            <a:r>
              <a:rPr lang="nl-NL" sz="1800" dirty="0">
                <a:hlinkClick r:id="rId3"/>
              </a:rPr>
              <a:t>~werkgroep-</a:t>
            </a:r>
            <a:r>
              <a:rPr lang="nl-NL" sz="1800" dirty="0" err="1">
                <a:hlinkClick r:id="rId3"/>
              </a:rPr>
              <a:t>api</a:t>
            </a:r>
            <a:r>
              <a:rPr lang="nl-NL" sz="1800" dirty="0">
                <a:hlinkClick r:id="rId3"/>
              </a:rPr>
              <a:t>-design-</a:t>
            </a:r>
            <a:r>
              <a:rPr lang="nl-NL" sz="1800" dirty="0" err="1">
                <a:hlinkClick r:id="rId3"/>
              </a:rPr>
              <a:t>rules</a:t>
            </a:r>
            <a:r>
              <a:rPr lang="nl-NL" sz="1800" dirty="0"/>
              <a:t> </a:t>
            </a:r>
          </a:p>
          <a:p>
            <a:pPr>
              <a:lnSpc>
                <a:spcPct val="100000"/>
              </a:lnSpc>
            </a:pPr>
            <a:endParaRPr lang="nl-NL" sz="1800" dirty="0"/>
          </a:p>
          <a:p>
            <a:pPr>
              <a:lnSpc>
                <a:spcPct val="100000"/>
              </a:lnSpc>
            </a:pPr>
            <a:r>
              <a:rPr lang="nl-NL" sz="1800" dirty="0"/>
              <a:t>E-mail:</a:t>
            </a:r>
            <a:br>
              <a:rPr lang="nl-NL" sz="1800" dirty="0"/>
            </a:br>
            <a:r>
              <a:rPr lang="nl-NL" sz="1800" dirty="0">
                <a:hlinkClick r:id="rId4"/>
              </a:rPr>
              <a:t>api@logius.nl</a:t>
            </a:r>
            <a:r>
              <a:rPr lang="nl-NL" sz="1800" dirty="0"/>
              <a:t> </a:t>
            </a:r>
          </a:p>
          <a:p>
            <a:pPr>
              <a:lnSpc>
                <a:spcPct val="100000"/>
              </a:lnSpc>
            </a:pPr>
            <a:br>
              <a:rPr lang="nl-NL" sz="1800" dirty="0"/>
            </a:br>
            <a:r>
              <a:rPr lang="nl-NL" sz="1800" dirty="0"/>
              <a:t>Volgend Technisch Overleg:</a:t>
            </a:r>
            <a:br>
              <a:rPr lang="nl-NL" sz="1800" dirty="0"/>
            </a:br>
            <a:r>
              <a:rPr lang="nl-NL" sz="1800" dirty="0">
                <a:hlinkClick r:id="rId5"/>
              </a:rPr>
              <a:t>13 mei 2025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93106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57A30-BD14-0EE3-ED43-C1B6B29EB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Kennisplatform </a:t>
            </a:r>
            <a:r>
              <a:rPr lang="nl-NL" sz="3200" dirty="0" err="1"/>
              <a:t>API’s</a:t>
            </a:r>
            <a:br>
              <a:rPr lang="nl-NL" sz="3200" dirty="0"/>
            </a:br>
            <a:r>
              <a:rPr lang="nl-NL" sz="3200" dirty="0"/>
              <a:t>API Design Rules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A6981F-0D2E-4AD0-E86F-7E1C02F68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Tim van der Lippe</a:t>
            </a:r>
          </a:p>
          <a:p>
            <a:r>
              <a:rPr lang="nl-NL" dirty="0"/>
              <a:t>2025-03-26</a:t>
            </a:r>
          </a:p>
        </p:txBody>
      </p:sp>
    </p:spTree>
    <p:extLst>
      <p:ext uri="{BB962C8B-B14F-4D97-AF65-F5344CB8AC3E}">
        <p14:creationId xmlns:p14="http://schemas.microsoft.com/office/powerpoint/2010/main" val="16164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80CD973-9D6A-7501-5AF8-EC9814402C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l-NL" dirty="0"/>
              <a:t>1</a:t>
            </a:r>
          </a:p>
          <a:p>
            <a:pPr>
              <a:lnSpc>
                <a:spcPct val="250000"/>
              </a:lnSpc>
            </a:pPr>
            <a:r>
              <a:rPr lang="nl-NL" dirty="0"/>
              <a:t>2</a:t>
            </a:r>
          </a:p>
          <a:p>
            <a:pPr>
              <a:lnSpc>
                <a:spcPct val="250000"/>
              </a:lnSpc>
            </a:pPr>
            <a:r>
              <a:rPr lang="nl-NL" dirty="0"/>
              <a:t>3</a:t>
            </a:r>
          </a:p>
          <a:p>
            <a:pPr>
              <a:lnSpc>
                <a:spcPct val="250000"/>
              </a:lnSpc>
            </a:pPr>
            <a:r>
              <a:rPr lang="nl-NL" dirty="0"/>
              <a:t>4</a:t>
            </a:r>
          </a:p>
          <a:p>
            <a:pPr>
              <a:lnSpc>
                <a:spcPct val="250000"/>
              </a:lnSpc>
            </a:pPr>
            <a:r>
              <a:rPr lang="nl-NL" dirty="0"/>
              <a:t>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5197E7-B17B-A3A6-D7B4-670C90FEBE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l-NL" dirty="0"/>
              <a:t>Stand van zaken ADR 2.0</a:t>
            </a:r>
          </a:p>
          <a:p>
            <a:pPr>
              <a:lnSpc>
                <a:spcPct val="250000"/>
              </a:lnSpc>
            </a:pPr>
            <a:r>
              <a:rPr lang="nl-NL" dirty="0"/>
              <a:t>Scope ADR 2.1</a:t>
            </a:r>
          </a:p>
          <a:p>
            <a:pPr>
              <a:lnSpc>
                <a:spcPct val="250000"/>
              </a:lnSpc>
            </a:pPr>
            <a:r>
              <a:rPr lang="nl-NL" dirty="0"/>
              <a:t>Standaard + </a:t>
            </a:r>
            <a:r>
              <a:rPr lang="nl-NL" dirty="0" err="1"/>
              <a:t>linter</a:t>
            </a:r>
            <a:endParaRPr lang="nl-NL" dirty="0"/>
          </a:p>
          <a:p>
            <a:pPr>
              <a:lnSpc>
                <a:spcPct val="250000"/>
              </a:lnSpc>
            </a:pPr>
            <a:r>
              <a:rPr lang="nl-NL" dirty="0"/>
              <a:t>Standaard + developer.overheid.nl</a:t>
            </a:r>
          </a:p>
          <a:p>
            <a:pPr>
              <a:lnSpc>
                <a:spcPct val="250000"/>
              </a:lnSpc>
            </a:pPr>
            <a:r>
              <a:rPr lang="nl-NL" dirty="0"/>
              <a:t>Standaard + Kennisplatform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204A75-1527-C349-0A69-679D2E9494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D3CA34-E5C6-6C99-0585-46813DB2D0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102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1D07-8ABF-46FE-69BE-1C9EC711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</p:spTree>
    <p:extLst>
      <p:ext uri="{BB962C8B-B14F-4D97-AF65-F5344CB8AC3E}">
        <p14:creationId xmlns:p14="http://schemas.microsoft.com/office/powerpoint/2010/main" val="426854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Expertgroep meeting wordt gepland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Versie management van modules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 op toekomstige modules</a:t>
            </a:r>
          </a:p>
        </p:txBody>
      </p:sp>
    </p:spTree>
    <p:extLst>
      <p:ext uri="{BB962C8B-B14F-4D97-AF65-F5344CB8AC3E}">
        <p14:creationId xmlns:p14="http://schemas.microsoft.com/office/powerpoint/2010/main" val="361965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05657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08111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al 2">
            <a:extLst>
              <a:ext uri="{FF2B5EF4-FFF2-40B4-BE49-F238E27FC236}">
                <a16:creationId xmlns:a16="http://schemas.microsoft.com/office/drawing/2014/main" id="{881FAF84-ED14-4B5E-B036-5D8000FAD415}"/>
              </a:ext>
            </a:extLst>
          </p:cNvPr>
          <p:cNvSpPr>
            <a:spLocks/>
          </p:cNvSpPr>
          <p:nvPr/>
        </p:nvSpPr>
        <p:spPr>
          <a:xfrm>
            <a:off x="9462974" y="3069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15862759-4B65-DA5D-D135-D2168D5DE56D}"/>
              </a:ext>
            </a:extLst>
          </p:cNvPr>
          <p:cNvSpPr>
            <a:spLocks/>
          </p:cNvSpPr>
          <p:nvPr/>
        </p:nvSpPr>
        <p:spPr>
          <a:xfrm>
            <a:off x="9462974" y="4650301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400" dirty="0"/>
              <a:t>Logboek </a:t>
            </a:r>
            <a:r>
              <a:rPr lang="nl-NL" sz="1400" dirty="0" err="1"/>
              <a:t>Data-verwerkingen</a:t>
            </a:r>
            <a:endParaRPr lang="nl-NL" sz="14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B078BE-F06E-1AB1-C09F-013478214739}"/>
              </a:ext>
            </a:extLst>
          </p:cNvPr>
          <p:cNvSpPr>
            <a:spLocks/>
          </p:cNvSpPr>
          <p:nvPr/>
        </p:nvSpPr>
        <p:spPr>
          <a:xfrm>
            <a:off x="109867" y="24786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OAuth</a:t>
            </a:r>
            <a:r>
              <a:rPr lang="nl-NL" sz="1600" dirty="0"/>
              <a:t>/OIDC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8ACF8D-70AD-6821-7E68-75127D83F6D1}"/>
              </a:ext>
            </a:extLst>
          </p:cNvPr>
          <p:cNvCxnSpPr/>
          <p:nvPr/>
        </p:nvCxnSpPr>
        <p:spPr>
          <a:xfrm>
            <a:off x="2010666" y="3429000"/>
            <a:ext cx="648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A116016-AE21-7C79-8031-EBAC5766B4FD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113181" y="967563"/>
            <a:ext cx="2349793" cy="2897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4D23C1C6-E19E-BBE1-0DAB-D951B42030E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239693" y="4136065"/>
            <a:ext cx="501647" cy="792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8ACD3310-C225-3C31-FD6D-912C525ABC9B}"/>
              </a:ext>
            </a:extLst>
          </p:cNvPr>
          <p:cNvSpPr>
            <a:spLocks/>
          </p:cNvSpPr>
          <p:nvPr/>
        </p:nvSpPr>
        <p:spPr>
          <a:xfrm>
            <a:off x="1708266" y="49572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/>
              <a:t>Website/app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00E9FB0-9B31-CF2F-AAC3-2FAA42979B7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609065" y="5907600"/>
            <a:ext cx="1512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92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8BD75-BD3B-FF94-1A24-D0246F9A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82363" cy="1257300"/>
          </a:xfrm>
        </p:spPr>
        <p:txBody>
          <a:bodyPr/>
          <a:lstStyle/>
          <a:p>
            <a:r>
              <a:rPr lang="nl-NL" dirty="0"/>
              <a:t>Module relaties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0EC22168-CBCD-A2C5-7DAC-63F1D49FE5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al 2">
            <a:extLst>
              <a:ext uri="{FF2B5EF4-FFF2-40B4-BE49-F238E27FC236}">
                <a16:creationId xmlns:a16="http://schemas.microsoft.com/office/drawing/2014/main" id="{881FAF84-ED14-4B5E-B036-5D8000FAD415}"/>
              </a:ext>
            </a:extLst>
          </p:cNvPr>
          <p:cNvSpPr>
            <a:spLocks/>
          </p:cNvSpPr>
          <p:nvPr/>
        </p:nvSpPr>
        <p:spPr>
          <a:xfrm>
            <a:off x="9462974" y="3069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15862759-4B65-DA5D-D135-D2168D5DE56D}"/>
              </a:ext>
            </a:extLst>
          </p:cNvPr>
          <p:cNvSpPr>
            <a:spLocks/>
          </p:cNvSpPr>
          <p:nvPr/>
        </p:nvSpPr>
        <p:spPr>
          <a:xfrm>
            <a:off x="9462974" y="4650301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400" dirty="0"/>
              <a:t>Logboek </a:t>
            </a:r>
            <a:r>
              <a:rPr lang="nl-NL" sz="1400" dirty="0" err="1"/>
              <a:t>Data-verwerkingen</a:t>
            </a:r>
            <a:endParaRPr lang="nl-NL" sz="14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B078BE-F06E-1AB1-C09F-013478214739}"/>
              </a:ext>
            </a:extLst>
          </p:cNvPr>
          <p:cNvSpPr>
            <a:spLocks/>
          </p:cNvSpPr>
          <p:nvPr/>
        </p:nvSpPr>
        <p:spPr>
          <a:xfrm>
            <a:off x="109867" y="24786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 err="1"/>
              <a:t>OAuth</a:t>
            </a:r>
            <a:r>
              <a:rPr lang="nl-NL" sz="1600" dirty="0"/>
              <a:t>/OIDC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8ACF8D-70AD-6821-7E68-75127D83F6D1}"/>
              </a:ext>
            </a:extLst>
          </p:cNvPr>
          <p:cNvCxnSpPr/>
          <p:nvPr/>
        </p:nvCxnSpPr>
        <p:spPr>
          <a:xfrm>
            <a:off x="2010666" y="3429000"/>
            <a:ext cx="648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A116016-AE21-7C79-8031-EBAC5766B4FD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113181" y="967563"/>
            <a:ext cx="2349793" cy="2897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4D23C1C6-E19E-BBE1-0DAB-D951B42030E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239693" y="4136065"/>
            <a:ext cx="501647" cy="792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8ACD3310-C225-3C31-FD6D-912C525ABC9B}"/>
              </a:ext>
            </a:extLst>
          </p:cNvPr>
          <p:cNvSpPr>
            <a:spLocks/>
          </p:cNvSpPr>
          <p:nvPr/>
        </p:nvSpPr>
        <p:spPr>
          <a:xfrm>
            <a:off x="1708266" y="4957200"/>
            <a:ext cx="1900800" cy="1900800"/>
          </a:xfrm>
          <a:prstGeom prst="ellipse">
            <a:avLst/>
          </a:prstGeom>
          <a:solidFill>
            <a:srgbClr val="39870C">
              <a:alpha val="5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r>
              <a:rPr lang="nl-NL" sz="1600" dirty="0"/>
              <a:t>Website/app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00E9FB0-9B31-CF2F-AAC3-2FAA42979B7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609065" y="5907600"/>
            <a:ext cx="1512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DD6D2FAE-2325-6562-3CD1-E3AC1D3C0D56}"/>
              </a:ext>
            </a:extLst>
          </p:cNvPr>
          <p:cNvSpPr/>
          <p:nvPr/>
        </p:nvSpPr>
        <p:spPr>
          <a:xfrm>
            <a:off x="1" y="2105247"/>
            <a:ext cx="4837814" cy="26368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38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4D1199-0363-5C21-A114-2E999F1C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 van zaken ADR 2.0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4DCAB53-B56B-D176-45B2-C3B66B2CE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45" y="1863000"/>
            <a:ext cx="10944000" cy="4351338"/>
          </a:xfrm>
        </p:spPr>
        <p:txBody>
          <a:bodyPr numCol="1" anchor="ctr"/>
          <a:lstStyle/>
          <a:p>
            <a:pPr>
              <a:lnSpc>
                <a:spcPct val="250000"/>
              </a:lnSpc>
            </a:pPr>
            <a:r>
              <a:rPr lang="nl-NL" sz="1600" dirty="0"/>
              <a:t>Bundelen met ADR-</a:t>
            </a:r>
            <a:r>
              <a:rPr lang="nl-NL" sz="1600" dirty="0" err="1"/>
              <a:t>Core</a:t>
            </a:r>
            <a:r>
              <a:rPr lang="nl-NL" sz="1600" dirty="0"/>
              <a:t> lijkt op </a:t>
            </a:r>
            <a:r>
              <a:rPr lang="nl-NL" sz="1600" dirty="0" err="1"/>
              <a:t>Digikoppeling</a:t>
            </a:r>
            <a:endParaRPr lang="nl-NL" sz="1600" dirty="0"/>
          </a:p>
          <a:p>
            <a:pPr>
              <a:lnSpc>
                <a:spcPct val="250000"/>
              </a:lnSpc>
            </a:pPr>
            <a:r>
              <a:rPr lang="nl-NL" sz="1600" dirty="0"/>
              <a:t>Bundelen met gerelateerde standaarden lijkt op </a:t>
            </a:r>
            <a:r>
              <a:rPr lang="nl-NL" sz="1600" dirty="0" err="1"/>
              <a:t>Geo</a:t>
            </a:r>
            <a:r>
              <a:rPr lang="nl-NL" sz="1600" dirty="0"/>
              <a:t>-standaarden</a:t>
            </a:r>
          </a:p>
          <a:p>
            <a:pPr>
              <a:lnSpc>
                <a:spcPct val="250000"/>
              </a:lnSpc>
            </a:pPr>
            <a:r>
              <a:rPr lang="nl-NL" sz="1600" dirty="0"/>
              <a:t>Impact op “Uitstekend beheer”, dus snelheid</a:t>
            </a:r>
          </a:p>
        </p:txBody>
      </p:sp>
    </p:spTree>
    <p:extLst>
      <p:ext uri="{BB962C8B-B14F-4D97-AF65-F5344CB8AC3E}">
        <p14:creationId xmlns:p14="http://schemas.microsoft.com/office/powerpoint/2010/main" val="380477650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 Logius  (8.2) 071222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Logius  (8.2) 071222</Template>
  <TotalTime>0</TotalTime>
  <Words>699</Words>
  <Application>Microsoft Office PowerPoint</Application>
  <PresentationFormat>Breedbeeld</PresentationFormat>
  <Paragraphs>104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Roboto Mono</vt:lpstr>
      <vt:lpstr>Verdana</vt:lpstr>
      <vt:lpstr>Presentatie Logius  (8.2) 071222</vt:lpstr>
      <vt:lpstr>Kennisplatform API’s API Design Rules</vt:lpstr>
      <vt:lpstr>PowerPoint-presentatie</vt:lpstr>
      <vt:lpstr>PowerPoint-presentatie</vt:lpstr>
      <vt:lpstr>Stand van zaken ADR 2.0</vt:lpstr>
      <vt:lpstr>Stand van zaken ADR 2.0</vt:lpstr>
      <vt:lpstr>Module relaties</vt:lpstr>
      <vt:lpstr>Module relaties</vt:lpstr>
      <vt:lpstr>Module relaties</vt:lpstr>
      <vt:lpstr>Stand van zaken ADR 2.0</vt:lpstr>
      <vt:lpstr>Scope ADR 2.1</vt:lpstr>
      <vt:lpstr>Scope ADR 2.1</vt:lpstr>
      <vt:lpstr>Scope ADR 2.1</vt:lpstr>
      <vt:lpstr>Scope ADR 2.1</vt:lpstr>
      <vt:lpstr>Standaard + linter</vt:lpstr>
      <vt:lpstr>Standaard + linter</vt:lpstr>
      <vt:lpstr>PowerPoint-presentatie</vt:lpstr>
      <vt:lpstr>Standaard + linter</vt:lpstr>
      <vt:lpstr>Standaard + developer.overheid.nl</vt:lpstr>
      <vt:lpstr>Standaard + developer.overheid.nl</vt:lpstr>
      <vt:lpstr>PowerPoint-presentatie</vt:lpstr>
      <vt:lpstr>PowerPoint-presentatie</vt:lpstr>
      <vt:lpstr>Standaard + Kennisplatform API’s</vt:lpstr>
      <vt:lpstr>Standaard + Kennisplatform API’s</vt:lpstr>
      <vt:lpstr>Standaard + Kennisplatform API’s</vt:lpstr>
      <vt:lpstr>PowerPoint-presentatie</vt:lpstr>
      <vt:lpstr>Kennisplatform API’s API Design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Lippe, Tim van der</dc:creator>
  <cp:lastModifiedBy>Lippe, Tim van der</cp:lastModifiedBy>
  <cp:revision>18</cp:revision>
  <dcterms:created xsi:type="dcterms:W3CDTF">2025-01-31T10:22:23Z</dcterms:created>
  <dcterms:modified xsi:type="dcterms:W3CDTF">2025-03-25T14:41:11Z</dcterms:modified>
</cp:coreProperties>
</file>